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15" autoAdjust="0"/>
  </p:normalViewPr>
  <p:slideViewPr>
    <p:cSldViewPr snapToGrid="0">
      <p:cViewPr varScale="1">
        <p:scale>
          <a:sx n="104" d="100"/>
          <a:sy n="104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E00D9-95CC-4885-9028-AF1DEFA5467F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CED1E-804F-4445-BCD3-F24A391D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92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CED1E-804F-4445-BCD3-F24A391D94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80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28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1B9C1-0A93-446D-A4A0-6715AE2A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50FDC-E53E-4D39-A16F-0BB40320A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F5C66-0561-418E-A5D0-C7D2921CB0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FFA04-FB7C-4F90-9EFB-2C4619B02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DFEFF-E107-452E-B092-A4333F4D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9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58E2-F31A-4C1B-B8C3-532F63943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4F43B-E258-4044-967C-4DF311417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95946-6DB1-47E2-831D-4CAD71735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926ED-A542-4B60-AE0F-23B9CB6A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443E9-FB13-4785-A0B0-D86FAA33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8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BDAAB-3B81-4F5B-8FAB-621387E91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90A2-DEC9-4975-8E4C-9846170F6A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BE8E3B-C515-4A41-B59B-27B25519C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7F7FB-1A76-4AD5-B687-C14A22D2D1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CFD8E-CBC0-4355-8E12-C89BA293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EDA1A-96E7-4CB2-A245-30237B67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2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7D66-A4C0-4D0E-A6CF-8A52F95A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735C1-2921-4D26-AF14-1CFB7578F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EA96B-4485-4A93-8F9D-20443014E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5D50D-B0D0-4D68-8D31-A4426E947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4BBEDB-324B-4D96-8731-568DDD94AB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2A5867-B36A-4404-A396-800FC8A21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99DFDD-446C-4751-972B-2DD858EC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13DD53-E516-4BF8-A4E9-29D797122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7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10B39-DAED-448A-9EE3-C6C3E4E9C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771AE-D5CB-48E0-992F-1B16410D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2E60-775E-4D04-BFA2-B3FB6760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DA4C1-84E5-4C21-A604-F6EAC7C9C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4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B10E3F-DBC3-4ABB-92EA-47E19F76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831E5-2F62-42EF-9E09-C50DD75E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50F9B-284D-4D48-8200-B69D71EE0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3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A140-6775-4A2F-8C5B-5AA77864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D3B65-25E7-437C-9816-6C08C0EEA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77FB1-645E-4097-BE52-1FF39223E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75A1A-FA55-47DA-90C8-9510C492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28549-89B0-439B-AB44-D3CD5D14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24539-87AE-40C8-BF7F-344C0561A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66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6909A-1A0A-42E2-9AEF-3856437E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E525BA-125E-48E0-A5D1-A6E5B90A9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8BDA6-78C6-42D6-96B7-4B70D2131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1FD0B-BBC5-4D1B-B226-8D3973BEF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D45C34-9B17-4C83-849E-13CE8907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202E8-0CD3-4D0B-8A3A-07A73710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2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D025-C70D-4ADC-A58D-E607CB81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941704-F517-46D5-ABDA-937CD73F5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E87A3-1767-41BA-8636-6CABEE2F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C3DFC-F58F-4568-B90A-539666A5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747BD-8E76-4825-8879-7A4C8DD6C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0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277E44-8EC9-4102-80C3-635203FA9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07CA6C-176E-41D2-8090-D7FD0FF27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92EF3-18E9-4465-BFF0-922E23512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373E71-FB79-4519-9F46-BE80D8E1D215}" type="datetimeFigureOut">
              <a:rPr lang="en-US" smtClean="0"/>
              <a:t>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A052F-E0D5-4BC5-9F68-1744C4070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0C9DD-09E7-4FCD-AABD-D03EA4E95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5D2454-92B2-4399-B7EC-012414A3F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2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0609D3E-18D5-47DF-A266-E5D3D9991066}"/>
              </a:ext>
            </a:extLst>
          </p:cNvPr>
          <p:cNvSpPr/>
          <p:nvPr userDrawn="1"/>
        </p:nvSpPr>
        <p:spPr>
          <a:xfrm>
            <a:off x="9332259" y="0"/>
            <a:ext cx="2859741" cy="6992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Battle Card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E0E024-6500-4F9C-A35B-CEBA21FDC027}"/>
              </a:ext>
            </a:extLst>
          </p:cNvPr>
          <p:cNvSpPr/>
          <p:nvPr userDrawn="1"/>
        </p:nvSpPr>
        <p:spPr>
          <a:xfrm>
            <a:off x="0" y="0"/>
            <a:ext cx="9332259" cy="6992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dirty="0">
                <a:solidFill>
                  <a:schemeClr val="tx1"/>
                </a:solidFill>
              </a:rPr>
              <a:t>On-Boarding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5B031D51-5F8F-D591-DDA3-8294CE380C9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391" y="31255"/>
            <a:ext cx="566058" cy="63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0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AB3484A-66C0-4229-A17F-038685EA0A36}"/>
              </a:ext>
            </a:extLst>
          </p:cNvPr>
          <p:cNvSpPr/>
          <p:nvPr/>
        </p:nvSpPr>
        <p:spPr>
          <a:xfrm>
            <a:off x="3175078" y="5543127"/>
            <a:ext cx="9016921" cy="12924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630488" algn="l"/>
              </a:tabLst>
            </a:pPr>
            <a:r>
              <a:rPr lang="en-US" sz="1200" dirty="0">
                <a:solidFill>
                  <a:schemeClr val="tx1"/>
                </a:solidFill>
              </a:rPr>
              <a:t>You have a on-boarding software or service to sell. This battlecard will help your salespersons give a consistent pitch to your customers and get the conversation going. In-experienced salespersons can take the help of the battlecard to prepare for a customer meeting by asking relevant questions.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DB7A-4B32-414F-BCB7-7F2ED72E8429}"/>
              </a:ext>
            </a:extLst>
          </p:cNvPr>
          <p:cNvSpPr/>
          <p:nvPr/>
        </p:nvSpPr>
        <p:spPr>
          <a:xfrm>
            <a:off x="166848" y="758525"/>
            <a:ext cx="2702665" cy="3036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Data points - Icebreakers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EF739E6-76C2-4C3B-8829-790936D53140}"/>
              </a:ext>
            </a:extLst>
          </p:cNvPr>
          <p:cNvSpPr txBox="1">
            <a:spLocks/>
          </p:cNvSpPr>
          <p:nvPr/>
        </p:nvSpPr>
        <p:spPr bwMode="auto">
          <a:xfrm>
            <a:off x="3426390" y="3391031"/>
            <a:ext cx="2861930" cy="1889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1714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800" b="0">
                <a:solidFill>
                  <a:srgbClr val="595959"/>
                </a:solidFill>
                <a:ea typeface="Arial Unicode MS" charset="0"/>
                <a:cs typeface="Arial Unicode MS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Are you happy with your employee retention rate?</a:t>
            </a:r>
          </a:p>
          <a:p>
            <a:r>
              <a:rPr lang="en-US" dirty="0"/>
              <a:t>Do you feel that your employees have been happy with the On-Boarding process?</a:t>
            </a:r>
          </a:p>
          <a:p>
            <a:r>
              <a:rPr lang="en-US" dirty="0"/>
              <a:t>Is your on-boarding process automated or manual?</a:t>
            </a:r>
          </a:p>
          <a:p>
            <a:r>
              <a:rPr lang="en-US" dirty="0"/>
              <a:t>Do you think your HR is burdened by the on-boarding process?</a:t>
            </a:r>
          </a:p>
          <a:p>
            <a:r>
              <a:rPr lang="en-US" dirty="0"/>
              <a:t>How involved are your managers with On-Boarding?</a:t>
            </a:r>
          </a:p>
          <a:p>
            <a:r>
              <a:rPr lang="en-US" dirty="0"/>
              <a:t>Do you have a training program for new employees?</a:t>
            </a:r>
          </a:p>
          <a:p>
            <a:r>
              <a:rPr lang="en-US" dirty="0"/>
              <a:t>Do you require assistance in the best On-Boarding practices adapted by successful companies?</a:t>
            </a:r>
          </a:p>
          <a:p>
            <a:r>
              <a:rPr lang="en-US" dirty="0"/>
              <a:t>Are you willing to invest in the near future if you have a guarantee of definitive ROI?</a:t>
            </a:r>
          </a:p>
          <a:p>
            <a:r>
              <a:rPr lang="en-US" dirty="0"/>
              <a:t>What is the timeframe that you wish to automate?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4FB76D6-57F9-4BDA-B35E-75E601439DB1}"/>
              </a:ext>
            </a:extLst>
          </p:cNvPr>
          <p:cNvSpPr txBox="1">
            <a:spLocks/>
          </p:cNvSpPr>
          <p:nvPr/>
        </p:nvSpPr>
        <p:spPr>
          <a:xfrm>
            <a:off x="3418125" y="3149731"/>
            <a:ext cx="2871216" cy="2286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ea typeface="Arial Unicode MS" charset="0"/>
                <a:cs typeface="Arial Unicode MS" charset="0"/>
              </a:rPr>
              <a:t>Ask these Golden Questions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9B024B5-A0A4-4544-B590-7A1807B41A05}"/>
              </a:ext>
            </a:extLst>
          </p:cNvPr>
          <p:cNvSpPr txBox="1">
            <a:spLocks/>
          </p:cNvSpPr>
          <p:nvPr/>
        </p:nvSpPr>
        <p:spPr bwMode="auto">
          <a:xfrm>
            <a:off x="3412229" y="1141948"/>
            <a:ext cx="2877112" cy="2286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400" b="0" kern="1200">
                <a:solidFill>
                  <a:srgbClr val="595959"/>
                </a:solidFill>
                <a:latin typeface="+mj-lt"/>
                <a:ea typeface="Open Sans Extrabold" pitchFamily="34" charset="0"/>
                <a:cs typeface="Open Sans Extrabold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+mn-lt"/>
                <a:ea typeface="Arial Unicode MS" charset="0"/>
                <a:cs typeface="Arial Unicode MS" charset="0"/>
              </a:rPr>
              <a:t>Expect these Customer Pain Points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738E790-D580-4C40-AA59-E2EA6BB155BF}"/>
              </a:ext>
            </a:extLst>
          </p:cNvPr>
          <p:cNvSpPr txBox="1">
            <a:spLocks/>
          </p:cNvSpPr>
          <p:nvPr/>
        </p:nvSpPr>
        <p:spPr bwMode="auto">
          <a:xfrm>
            <a:off x="3418799" y="1442056"/>
            <a:ext cx="2877112" cy="15640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1714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800" b="0">
                <a:solidFill>
                  <a:srgbClr val="595959"/>
                </a:solidFill>
                <a:ea typeface="Arial Unicode MS" charset="0"/>
                <a:cs typeface="Arial Unicode MS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Employee Retention</a:t>
            </a:r>
          </a:p>
          <a:p>
            <a:r>
              <a:rPr lang="en-US" dirty="0"/>
              <a:t>Do not have a good on-boarding program</a:t>
            </a:r>
          </a:p>
          <a:p>
            <a:r>
              <a:rPr lang="en-US" dirty="0"/>
              <a:t>Manually driven on-boarding, prone to mistakes</a:t>
            </a:r>
          </a:p>
          <a:p>
            <a:r>
              <a:rPr lang="en-US" dirty="0"/>
              <a:t>Maintaining information in spreadsheets across organization</a:t>
            </a:r>
          </a:p>
          <a:p>
            <a:r>
              <a:rPr lang="en-US" dirty="0"/>
              <a:t>Very paperwork centric and mechanical</a:t>
            </a:r>
          </a:p>
          <a:p>
            <a:r>
              <a:rPr lang="en-US" dirty="0"/>
              <a:t>Job responsibilities in variance with current responsibilities due to shift of business priorities</a:t>
            </a:r>
          </a:p>
          <a:p>
            <a:r>
              <a:rPr lang="en-US" dirty="0"/>
              <a:t>Require a mobile interface</a:t>
            </a:r>
          </a:p>
          <a:p>
            <a:r>
              <a:rPr lang="en-US" dirty="0"/>
              <a:t>Nimble and quick process</a:t>
            </a:r>
          </a:p>
          <a:p>
            <a:r>
              <a:rPr lang="en-US" dirty="0"/>
              <a:t>On-Boarding currently requires about 40+ activities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01423C-2C3A-44D5-BEB0-062AE10538A8}"/>
              </a:ext>
            </a:extLst>
          </p:cNvPr>
          <p:cNvSpPr/>
          <p:nvPr/>
        </p:nvSpPr>
        <p:spPr>
          <a:xfrm>
            <a:off x="3412229" y="758525"/>
            <a:ext cx="2876091" cy="3036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Business Talk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3C8271-418B-4881-933F-AA481B221124}"/>
              </a:ext>
            </a:extLst>
          </p:cNvPr>
          <p:cNvSpPr/>
          <p:nvPr/>
        </p:nvSpPr>
        <p:spPr>
          <a:xfrm>
            <a:off x="6744908" y="758525"/>
            <a:ext cx="2876091" cy="303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Pitch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D4C6854-15A6-4437-B3BF-757B72F84871}"/>
              </a:ext>
            </a:extLst>
          </p:cNvPr>
          <p:cNvSpPr txBox="1">
            <a:spLocks/>
          </p:cNvSpPr>
          <p:nvPr/>
        </p:nvSpPr>
        <p:spPr bwMode="auto">
          <a:xfrm>
            <a:off x="6744907" y="1141948"/>
            <a:ext cx="2876091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400" b="0" kern="1200">
                <a:solidFill>
                  <a:srgbClr val="595959"/>
                </a:solidFill>
                <a:latin typeface="+mj-lt"/>
                <a:ea typeface="Open Sans Extrabold" pitchFamily="34" charset="0"/>
                <a:cs typeface="Open Sans Extrabold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+mn-lt"/>
                <a:ea typeface="Arial Unicode MS" charset="0"/>
                <a:cs typeface="Arial Unicode MS" charset="0"/>
              </a:rPr>
              <a:t>Value Proposition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7AB8543-1567-41C9-8007-436F4E19A472}"/>
              </a:ext>
            </a:extLst>
          </p:cNvPr>
          <p:cNvSpPr txBox="1">
            <a:spLocks/>
          </p:cNvSpPr>
          <p:nvPr/>
        </p:nvSpPr>
        <p:spPr>
          <a:xfrm>
            <a:off x="6744907" y="1401331"/>
            <a:ext cx="2876091" cy="16047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1714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800" b="0">
                <a:solidFill>
                  <a:srgbClr val="595959"/>
                </a:solidFill>
                <a:ea typeface="Arial Unicode MS" charset="0"/>
                <a:cs typeface="Arial Unicode MS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Intuitive and immersive user experience</a:t>
            </a:r>
          </a:p>
          <a:p>
            <a:r>
              <a:rPr lang="en-US" dirty="0"/>
              <a:t>Support multiple platforms including Mobile</a:t>
            </a:r>
          </a:p>
          <a:p>
            <a:r>
              <a:rPr lang="en-US" dirty="0"/>
              <a:t>Most compliances implemented as applicable to India Laws</a:t>
            </a:r>
          </a:p>
          <a:p>
            <a:r>
              <a:rPr lang="en-US" dirty="0"/>
              <a:t>Intelligent forms to avoid mistakes and repetition</a:t>
            </a:r>
          </a:p>
          <a:p>
            <a:r>
              <a:rPr lang="en-US" dirty="0"/>
              <a:t>Fully workflow driven with less manual intervention</a:t>
            </a:r>
          </a:p>
          <a:p>
            <a:r>
              <a:rPr lang="en-US" dirty="0"/>
              <a:t>Automated task notification</a:t>
            </a:r>
          </a:p>
          <a:p>
            <a:r>
              <a:rPr lang="en-US" dirty="0"/>
              <a:t>Customizable with minimal effort</a:t>
            </a:r>
          </a:p>
          <a:p>
            <a:r>
              <a:rPr lang="en-US" dirty="0"/>
              <a:t>Fully Secure and role-based access</a:t>
            </a:r>
          </a:p>
          <a:p>
            <a:r>
              <a:rPr lang="en-US" dirty="0"/>
              <a:t>On-boarding process tracking continues up to one year+</a:t>
            </a:r>
          </a:p>
          <a:p>
            <a:r>
              <a:rPr lang="en-US" dirty="0"/>
              <a:t>Easy Reporting and exporting </a:t>
            </a:r>
          </a:p>
          <a:p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C30D368-33B0-4C24-B7B2-6D6C0EB4E926}"/>
              </a:ext>
            </a:extLst>
          </p:cNvPr>
          <p:cNvSpPr txBox="1">
            <a:spLocks/>
          </p:cNvSpPr>
          <p:nvPr/>
        </p:nvSpPr>
        <p:spPr bwMode="auto">
          <a:xfrm>
            <a:off x="6744907" y="3149731"/>
            <a:ext cx="2922887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400" b="0" kern="1200">
                <a:solidFill>
                  <a:srgbClr val="595959"/>
                </a:solidFill>
                <a:latin typeface="+mj-lt"/>
                <a:ea typeface="Open Sans Extrabold" pitchFamily="34" charset="0"/>
                <a:cs typeface="Open Sans Extrabold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  <a:latin typeface="+mn-lt"/>
                <a:ea typeface="Arial Unicode MS" charset="0"/>
                <a:cs typeface="Arial Unicode MS" charset="0"/>
              </a:rPr>
              <a:t>Offerings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BAE5A8E-7FDF-460B-B9C4-D55758025262}"/>
              </a:ext>
            </a:extLst>
          </p:cNvPr>
          <p:cNvSpPr txBox="1">
            <a:spLocks/>
          </p:cNvSpPr>
          <p:nvPr/>
        </p:nvSpPr>
        <p:spPr bwMode="auto">
          <a:xfrm>
            <a:off x="6744908" y="3390710"/>
            <a:ext cx="2922887" cy="18900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400" b="0" kern="1200">
                <a:solidFill>
                  <a:srgbClr val="595959"/>
                </a:solidFill>
                <a:latin typeface="+mj-lt"/>
                <a:ea typeface="Open Sans Extrabold" pitchFamily="34" charset="0"/>
                <a:cs typeface="Open Sans Extrabold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charset="0"/>
              <a:buChar char="•"/>
            </a:pPr>
            <a:r>
              <a:rPr lang="en-US" sz="800" dirty="0">
                <a:latin typeface="+mn-lt"/>
              </a:rPr>
              <a:t>Fully functional and configurable On-Boarding software</a:t>
            </a:r>
          </a:p>
          <a:p>
            <a:pPr marL="171450" indent="-171450">
              <a:buFont typeface="Arial" charset="0"/>
              <a:buChar char="•"/>
            </a:pPr>
            <a:r>
              <a:rPr lang="en-US" sz="800" dirty="0">
                <a:latin typeface="+mn-lt"/>
              </a:rPr>
              <a:t>Has all pre-defined documents required which are customizable to your organization</a:t>
            </a:r>
          </a:p>
          <a:p>
            <a:pPr marL="171450" indent="-171450">
              <a:buFont typeface="Arial" charset="0"/>
              <a:buChar char="•"/>
            </a:pPr>
            <a:r>
              <a:rPr lang="en-US" sz="800" dirty="0">
                <a:latin typeface="+mn-lt"/>
              </a:rPr>
              <a:t>Help in implementing in your organization and train your personnel to use it</a:t>
            </a:r>
          </a:p>
          <a:p>
            <a:pPr marL="171450" indent="-171450">
              <a:buFont typeface="Arial" charset="0"/>
              <a:buChar char="•"/>
            </a:pPr>
            <a:r>
              <a:rPr lang="en-US" sz="800" dirty="0">
                <a:latin typeface="+mn-lt"/>
              </a:rPr>
              <a:t>Offer supplementary services to lay out the strategy for On-Boarding</a:t>
            </a:r>
          </a:p>
          <a:p>
            <a:pPr marL="171450" indent="-171450">
              <a:buFont typeface="Arial" charset="0"/>
              <a:buChar char="•"/>
            </a:pPr>
            <a:r>
              <a:rPr lang="en-US" sz="800" dirty="0">
                <a:latin typeface="+mn-lt"/>
              </a:rPr>
              <a:t>Post implementation support for additional features and warranty for implementation</a:t>
            </a:r>
          </a:p>
          <a:p>
            <a:pPr marL="171450" indent="-171450">
              <a:buFont typeface="Arial" charset="0"/>
              <a:buChar char="•"/>
            </a:pPr>
            <a:endParaRPr lang="en-US" sz="800" dirty="0">
              <a:latin typeface="+mn-lt"/>
            </a:endParaRPr>
          </a:p>
          <a:p>
            <a:pPr marL="171450" indent="-171450">
              <a:buFont typeface="Arial" charset="0"/>
              <a:buChar char="•"/>
            </a:pPr>
            <a:endParaRPr lang="en-US" sz="800" dirty="0">
              <a:latin typeface="+mn-lt"/>
            </a:endParaRPr>
          </a:p>
          <a:p>
            <a:pPr marL="171450" indent="-171450">
              <a:buFont typeface="Arial" charset="0"/>
              <a:buChar char="•"/>
            </a:pPr>
            <a:endParaRPr lang="en-US" sz="800" dirty="0">
              <a:latin typeface="+mn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B79847-F94E-4068-9982-D96489CB1469}"/>
              </a:ext>
            </a:extLst>
          </p:cNvPr>
          <p:cNvSpPr/>
          <p:nvPr/>
        </p:nvSpPr>
        <p:spPr>
          <a:xfrm>
            <a:off x="10031799" y="758525"/>
            <a:ext cx="2072217" cy="3036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Trump Cards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13911FE-77BC-4F0A-B0BE-B037550458E9}"/>
              </a:ext>
            </a:extLst>
          </p:cNvPr>
          <p:cNvSpPr txBox="1">
            <a:spLocks/>
          </p:cNvSpPr>
          <p:nvPr/>
        </p:nvSpPr>
        <p:spPr>
          <a:xfrm>
            <a:off x="10031622" y="1131371"/>
            <a:ext cx="2072394" cy="228600"/>
          </a:xfrm>
          <a:prstGeom prst="rect">
            <a:avLst/>
          </a:prstGeom>
          <a:solidFill>
            <a:srgbClr val="FF0000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ea typeface="Arial Unicode MS" charset="0"/>
                <a:cs typeface="Arial Unicode MS" charset="0"/>
              </a:rPr>
              <a:t>References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CD2A3B21-2B9B-4EA4-9DC6-0342B1F4D8B0}"/>
              </a:ext>
            </a:extLst>
          </p:cNvPr>
          <p:cNvSpPr txBox="1">
            <a:spLocks/>
          </p:cNvSpPr>
          <p:nvPr/>
        </p:nvSpPr>
        <p:spPr>
          <a:xfrm>
            <a:off x="10040675" y="1382971"/>
            <a:ext cx="2064187" cy="22813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ea typeface="Arial Unicode MS" charset="0"/>
                <a:cs typeface="Arial Unicode MS" charset="0"/>
              </a:rPr>
              <a:t>List out your key customers</a:t>
            </a:r>
          </a:p>
          <a:p>
            <a:r>
              <a:rPr lang="en-US" sz="1100">
                <a:ea typeface="Arial Unicode MS" charset="0"/>
                <a:cs typeface="Arial Unicode MS" charset="0"/>
              </a:rPr>
              <a:t>Provide contact of your customers who can provide you a good reference</a:t>
            </a:r>
          </a:p>
          <a:p>
            <a:r>
              <a:rPr lang="en-US" sz="1100">
                <a:ea typeface="Arial Unicode MS" charset="0"/>
                <a:cs typeface="Arial Unicode MS" charset="0"/>
              </a:rPr>
              <a:t>Arrange a demo at a customer site for authenticity</a:t>
            </a:r>
          </a:p>
          <a:p>
            <a:r>
              <a:rPr lang="en-US" sz="1100">
                <a:ea typeface="Arial Unicode MS" charset="0"/>
                <a:cs typeface="Arial Unicode MS" charset="0"/>
              </a:rPr>
              <a:t>Provide resumes of your key Project Managers /Implementors</a:t>
            </a:r>
            <a:endParaRPr lang="en-US" sz="1100" dirty="0">
              <a:ea typeface="Arial Unicode MS" charset="0"/>
              <a:cs typeface="Arial Unicode MS" charset="0"/>
            </a:endParaRP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EBE09BB-D043-42AE-9655-A2D5676FF37C}"/>
              </a:ext>
            </a:extLst>
          </p:cNvPr>
          <p:cNvSpPr txBox="1">
            <a:spLocks/>
          </p:cNvSpPr>
          <p:nvPr/>
        </p:nvSpPr>
        <p:spPr>
          <a:xfrm>
            <a:off x="10039829" y="3918499"/>
            <a:ext cx="2063341" cy="228600"/>
          </a:xfrm>
          <a:prstGeom prst="rect">
            <a:avLst/>
          </a:prstGeom>
          <a:solidFill>
            <a:srgbClr val="002060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bg1"/>
                </a:solidFill>
                <a:ea typeface="Arial Unicode MS" charset="0"/>
                <a:cs typeface="Arial Unicode MS" charset="0"/>
              </a:rPr>
              <a:t>Who to Target</a:t>
            </a:r>
            <a:endParaRPr lang="en-US" sz="1200" b="1" dirty="0">
              <a:solidFill>
                <a:schemeClr val="bg1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3D44CB0D-9EDB-4A97-A5B4-140D68132FA9}"/>
              </a:ext>
            </a:extLst>
          </p:cNvPr>
          <p:cNvSpPr txBox="1">
            <a:spLocks/>
          </p:cNvSpPr>
          <p:nvPr/>
        </p:nvSpPr>
        <p:spPr bwMode="auto">
          <a:xfrm>
            <a:off x="10039829" y="4174887"/>
            <a:ext cx="2063341" cy="1060437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400" b="0" kern="1200">
                <a:solidFill>
                  <a:srgbClr val="595959"/>
                </a:solidFill>
                <a:latin typeface="+mj-lt"/>
                <a:ea typeface="Open Sans Extrabold" pitchFamily="34" charset="0"/>
                <a:cs typeface="Open Sans Extrabold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 kern="1200">
                <a:solidFill>
                  <a:srgbClr val="404040"/>
                </a:solidFill>
                <a:latin typeface="Arial Narrow" panose="020B060602020203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Arial Unicode MS" charset="0"/>
                <a:cs typeface="Arial Unicode MS" charset="0"/>
              </a:rPr>
              <a:t>HR Managers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Arial Unicode MS" charset="0"/>
                <a:cs typeface="Arial Unicode MS" charset="0"/>
              </a:rPr>
              <a:t>CTO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Arial Unicode MS" charset="0"/>
                <a:cs typeface="Arial Unicode MS" charset="0"/>
              </a:rPr>
              <a:t>CEO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Arial Unicode MS" charset="0"/>
              <a:cs typeface="Arial Unicode MS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Arial Unicode MS" charset="0"/>
              <a:cs typeface="Arial Unicode MS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AF8C2F-4DB1-4847-BA38-6FF260CDBC8A}"/>
              </a:ext>
            </a:extLst>
          </p:cNvPr>
          <p:cNvSpPr/>
          <p:nvPr/>
        </p:nvSpPr>
        <p:spPr>
          <a:xfrm>
            <a:off x="3100387" y="1141948"/>
            <a:ext cx="99588" cy="56936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C26152-72F2-46BB-B326-901DAE6A75CB}"/>
              </a:ext>
            </a:extLst>
          </p:cNvPr>
          <p:cNvSpPr/>
          <p:nvPr/>
        </p:nvSpPr>
        <p:spPr>
          <a:xfrm>
            <a:off x="6446942" y="1164352"/>
            <a:ext cx="99588" cy="4279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619A42-0B5C-44CE-9972-E536E6DB40D1}"/>
              </a:ext>
            </a:extLst>
          </p:cNvPr>
          <p:cNvSpPr/>
          <p:nvPr/>
        </p:nvSpPr>
        <p:spPr>
          <a:xfrm>
            <a:off x="9804017" y="1164352"/>
            <a:ext cx="99588" cy="4279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C044AA-B48F-4578-8606-F0F9C81454EC}"/>
              </a:ext>
            </a:extLst>
          </p:cNvPr>
          <p:cNvSpPr/>
          <p:nvPr/>
        </p:nvSpPr>
        <p:spPr>
          <a:xfrm rot="5400000">
            <a:off x="7621296" y="972422"/>
            <a:ext cx="99588" cy="9041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FE33FCE2-0D95-44E3-B8EF-9B131F6EECAC}"/>
              </a:ext>
            </a:extLst>
          </p:cNvPr>
          <p:cNvSpPr txBox="1">
            <a:spLocks/>
          </p:cNvSpPr>
          <p:nvPr/>
        </p:nvSpPr>
        <p:spPr>
          <a:xfrm>
            <a:off x="3199975" y="5537719"/>
            <a:ext cx="8992024" cy="228600"/>
          </a:xfrm>
          <a:prstGeom prst="rect">
            <a:avLst/>
          </a:prstGeom>
          <a:solidFill>
            <a:srgbClr val="0070C0">
              <a:alpha val="60000"/>
            </a:srgbClr>
          </a:solidFill>
        </p:spPr>
        <p:txBody>
          <a:bodyPr anchor="t">
            <a:normAutofit fontScale="92500" lnSpcReduction="20000"/>
          </a:bodyPr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05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talking </a:t>
            </a:r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A9F241-D35A-4E32-A01A-E6FC30265E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9" b="49627"/>
          <a:stretch/>
        </p:blipFill>
        <p:spPr>
          <a:xfrm>
            <a:off x="189550" y="1182564"/>
            <a:ext cx="2679963" cy="24817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719511-7C71-40B6-9170-5AB50ADD1C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28" b="20502"/>
          <a:stretch/>
        </p:blipFill>
        <p:spPr>
          <a:xfrm>
            <a:off x="189549" y="4573876"/>
            <a:ext cx="2679963" cy="10099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2BFE7E-8978-4B5A-980B-F0C5672A0C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27"/>
          <a:stretch/>
        </p:blipFill>
        <p:spPr>
          <a:xfrm>
            <a:off x="189550" y="5616655"/>
            <a:ext cx="2679961" cy="11277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10EB99-473D-40C8-9C55-3DD38E224B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363" b="35743"/>
          <a:stretch/>
        </p:blipFill>
        <p:spPr>
          <a:xfrm>
            <a:off x="166847" y="3784755"/>
            <a:ext cx="2728931" cy="59198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FA0565E-A81D-40C8-A9DB-BE2A292F688D}"/>
              </a:ext>
            </a:extLst>
          </p:cNvPr>
          <p:cNvSpPr/>
          <p:nvPr/>
        </p:nvSpPr>
        <p:spPr>
          <a:xfrm>
            <a:off x="183514" y="1166734"/>
            <a:ext cx="2679962" cy="2109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High Employee Turnover is part of Business Life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FC5E86-8661-483F-8C8F-A1585AB99723}"/>
              </a:ext>
            </a:extLst>
          </p:cNvPr>
          <p:cNvSpPr/>
          <p:nvPr/>
        </p:nvSpPr>
        <p:spPr>
          <a:xfrm>
            <a:off x="189549" y="3707541"/>
            <a:ext cx="2679962" cy="2109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Start the process before an employee is hired and track for 12 Months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6C34D41-7ED1-4C7E-89B2-13CF801B9C67}"/>
              </a:ext>
            </a:extLst>
          </p:cNvPr>
          <p:cNvSpPr/>
          <p:nvPr/>
        </p:nvSpPr>
        <p:spPr>
          <a:xfrm>
            <a:off x="189549" y="4547909"/>
            <a:ext cx="2679962" cy="2109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Structured On-Boarding can change that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BFAF27-1B79-49A2-A39E-62E5D6B275D8}"/>
              </a:ext>
            </a:extLst>
          </p:cNvPr>
          <p:cNvSpPr/>
          <p:nvPr/>
        </p:nvSpPr>
        <p:spPr>
          <a:xfrm>
            <a:off x="183514" y="5609756"/>
            <a:ext cx="2679962" cy="2109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and more opportunities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3649538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PPT_AGENDA_PRESENTATION_COLOR_TAG" val="#4472C4"/>
  <p:tag name="POWER_USER_PPT_AGENDA_PRESENTATION_DIVIDERS_CHECKED_TAG" val="0"/>
  <p:tag name="POWER_USER_PPT_AGENDA_PRESENTATION_TABLE_OF_CONTENT_CHECKED_TAG" val="1"/>
  <p:tag name="POWER_USER_PPT_AGENDA_PRESENTATION_SHOULD_CREATE_TABLE_OF_CONTENT_TAG" val="0"/>
  <p:tag name="POWER_USER_PPT_AGENDA_PRESENTATION_SHOW_SLIDE_NUMBERS_CHECKED_TAG" val="1"/>
  <p:tag name="POWER_USER_PPT_AGENDA_PRESENTATION_SHOW_SECTION_NUMBERS_CHECKED_TAG" val="1"/>
  <p:tag name="POWER_USER_PPT_AGENDA_PRESENTATION_SHOW_BREADSCRUMBS_CHECKED_TAG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4880</TotalTime>
  <Words>416</Words>
  <Application>Microsoft Office PowerPoint</Application>
  <PresentationFormat>Widescreen</PresentationFormat>
  <Paragraphs>61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On-Boarding Battlecard</dc:title>
  <dc:creator>Vijay Chander</dc:creator>
  <cp:lastModifiedBy>Vijay Chander</cp:lastModifiedBy>
  <cp:revision>55</cp:revision>
  <dcterms:created xsi:type="dcterms:W3CDTF">2017-11-20T09:45:14Z</dcterms:created>
  <dcterms:modified xsi:type="dcterms:W3CDTF">2023-01-07T08:09:49Z</dcterms:modified>
  <cp:category>Battlecard</cp:category>
</cp:coreProperties>
</file>